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ill Sans MT" panose="020B0502020104020203" pitchFamily="34" charset="0"/>
      <p:regular r:id="rId12"/>
      <p:bold r:id="rId13"/>
      <p:italic r:id="rId14"/>
      <p:bold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rgbClr val="00A65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visit</a:t>
            </a:r>
            <a:r>
              <a:rPr spc="190" dirty="0"/>
              <a:t> </a:t>
            </a:r>
            <a:r>
              <a:rPr spc="-10" dirty="0"/>
              <a:t>twinkl.com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rgbClr val="00A65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visit</a:t>
            </a:r>
            <a:r>
              <a:rPr spc="190" dirty="0"/>
              <a:t> </a:t>
            </a:r>
            <a:r>
              <a:rPr spc="-10" dirty="0"/>
              <a:t>twinkl.com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rgbClr val="00A65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visit</a:t>
            </a:r>
            <a:r>
              <a:rPr spc="190" dirty="0"/>
              <a:t> </a:t>
            </a:r>
            <a:r>
              <a:rPr spc="-10" dirty="0"/>
              <a:t>twinkl.com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rgbClr val="00A65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visit</a:t>
            </a:r>
            <a:r>
              <a:rPr spc="190" dirty="0"/>
              <a:t> </a:t>
            </a:r>
            <a:r>
              <a:rPr spc="-10" dirty="0"/>
              <a:t>twinkl.com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rgbClr val="00A65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visit</a:t>
            </a:r>
            <a:r>
              <a:rPr spc="190" dirty="0"/>
              <a:t> </a:t>
            </a:r>
            <a:r>
              <a:rPr spc="-10" dirty="0"/>
              <a:t>twinkl.com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2299" y="7117233"/>
            <a:ext cx="570865" cy="13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00A65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visit</a:t>
            </a:r>
            <a:r>
              <a:rPr spc="190" dirty="0"/>
              <a:t> </a:t>
            </a:r>
            <a:r>
              <a:rPr spc="-10" dirty="0"/>
              <a:t>twinkl.com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51969" y="5977717"/>
            <a:ext cx="1649730" cy="708025"/>
            <a:chOff x="5751969" y="5977717"/>
            <a:chExt cx="1649730" cy="708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1969" y="5995717"/>
              <a:ext cx="826061" cy="6893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3952" y="5977717"/>
              <a:ext cx="977648" cy="7041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245298" y="5926789"/>
            <a:ext cx="1160145" cy="755650"/>
            <a:chOff x="7245298" y="5926789"/>
            <a:chExt cx="1160145" cy="7556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6809" y="6104674"/>
              <a:ext cx="758167" cy="5592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5298" y="5926789"/>
              <a:ext cx="520623" cy="75512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809322" y="5134686"/>
            <a:ext cx="2570480" cy="725170"/>
            <a:chOff x="5809322" y="5134686"/>
            <a:chExt cx="2570480" cy="7251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2577" y="5416562"/>
              <a:ext cx="656815" cy="442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4574" y="5254670"/>
              <a:ext cx="1000236" cy="6048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3185" y="5134686"/>
              <a:ext cx="958583" cy="7248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9322" y="5155115"/>
              <a:ext cx="594501" cy="70437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47271" y="4314913"/>
            <a:ext cx="1154198" cy="72000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692917" y="4347286"/>
            <a:ext cx="1172210" cy="687705"/>
            <a:chOff x="5692917" y="4347286"/>
            <a:chExt cx="1172210" cy="68770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2917" y="4347286"/>
              <a:ext cx="814956" cy="6876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0000" y="4568520"/>
              <a:ext cx="565085" cy="466394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57757" y="4329138"/>
            <a:ext cx="1176045" cy="70577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48844" y="3724140"/>
            <a:ext cx="400443" cy="4911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21478" y="3716108"/>
            <a:ext cx="953752" cy="49800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37720" y="3483362"/>
            <a:ext cx="513968" cy="73194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82626" y="3490518"/>
            <a:ext cx="938221" cy="72478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699696" y="2612123"/>
            <a:ext cx="2834640" cy="778510"/>
            <a:chOff x="5699696" y="2612123"/>
            <a:chExt cx="2834640" cy="778510"/>
          </a:xfrm>
        </p:grpSpPr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38064" y="2622118"/>
              <a:ext cx="1054855" cy="5116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9696" y="2612123"/>
              <a:ext cx="873544" cy="7779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30504" y="2660929"/>
              <a:ext cx="1503299" cy="7287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23367" y="2826843"/>
              <a:ext cx="533107" cy="56286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657648" y="1848916"/>
            <a:ext cx="2467610" cy="720090"/>
            <a:chOff x="5657648" y="1848916"/>
            <a:chExt cx="2467610" cy="720090"/>
          </a:xfrm>
        </p:grpSpPr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65000" y="1848916"/>
              <a:ext cx="1154200" cy="7200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72000" y="1964499"/>
              <a:ext cx="853135" cy="604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57648" y="1879513"/>
              <a:ext cx="866824" cy="689404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157" y="1947913"/>
            <a:ext cx="1331192" cy="87404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898130" y="1947913"/>
            <a:ext cx="610258" cy="62100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328586" y="1002919"/>
            <a:ext cx="609892" cy="7398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601989" y="1101915"/>
            <a:ext cx="1670004" cy="64080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858162" y="1190993"/>
            <a:ext cx="491248" cy="55351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627609" y="1436395"/>
            <a:ext cx="852943" cy="306324"/>
          </a:xfrm>
          <a:prstGeom prst="rect">
            <a:avLst/>
          </a:prstGeom>
        </p:spPr>
      </p:pic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360000" y="612004"/>
          <a:ext cx="3910965" cy="3015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365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3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Vocabulary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6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healthy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884555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1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good</a:t>
                      </a:r>
                      <a:r>
                        <a:rPr sz="11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physical</a:t>
                      </a:r>
                      <a:r>
                        <a:rPr sz="11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mental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nutrients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92405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substances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that</a:t>
                      </a:r>
                      <a:r>
                        <a:rPr sz="11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living</a:t>
                      </a:r>
                      <a:r>
                        <a:rPr sz="11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things</a:t>
                      </a:r>
                      <a:r>
                        <a:rPr sz="11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need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stay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alive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and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healthy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74725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strength</a:t>
                      </a:r>
                      <a:r>
                        <a:rPr sz="11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1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be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able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move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grow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saturated</a:t>
                      </a:r>
                      <a:r>
                        <a:rPr sz="1100" b="1" spc="-2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 fats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64465" algn="just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r>
                        <a:rPr sz="11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fats,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considered</a:t>
                      </a:r>
                      <a:r>
                        <a:rPr sz="11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less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healthy,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 should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only </a:t>
                      </a:r>
                      <a:r>
                        <a:rPr sz="11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eaten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100" spc="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small</a:t>
                      </a:r>
                      <a:r>
                        <a:rPr sz="1100" spc="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amounts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9F8F"/>
                          </a:solidFill>
                          <a:latin typeface="Trebuchet MS"/>
                          <a:cs typeface="Trebuchet MS"/>
                        </a:rPr>
                        <a:t>unsaturated</a:t>
                      </a:r>
                      <a:r>
                        <a:rPr sz="1100" b="1" spc="-45" dirty="0">
                          <a:solidFill>
                            <a:srgbClr val="009F8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009F8F"/>
                          </a:solidFill>
                          <a:latin typeface="Trebuchet MS"/>
                          <a:cs typeface="Trebuchet MS"/>
                        </a:rPr>
                        <a:t>fats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42240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fats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give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energy,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vitamins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100" spc="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minerals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0" y="180009"/>
            <a:ext cx="10692130" cy="285115"/>
          </a:xfrm>
          <a:custGeom>
            <a:avLst/>
            <a:gdLst/>
            <a:ahLst/>
            <a:cxnLst/>
            <a:rect l="l" t="t" r="r" b="b"/>
            <a:pathLst>
              <a:path w="10692130" h="285115">
                <a:moveTo>
                  <a:pt x="10692003" y="0"/>
                </a:moveTo>
                <a:lnTo>
                  <a:pt x="0" y="0"/>
                </a:lnTo>
                <a:lnTo>
                  <a:pt x="0" y="285064"/>
                </a:lnTo>
                <a:lnTo>
                  <a:pt x="10692003" y="285064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47299" y="190979"/>
            <a:ext cx="2225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Animals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Humans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3702" y="3749166"/>
            <a:ext cx="3914140" cy="1757045"/>
          </a:xfrm>
          <a:prstGeom prst="rect">
            <a:avLst/>
          </a:prstGeom>
          <a:ln w="12700">
            <a:solidFill>
              <a:srgbClr val="ADAFB2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22250" marR="1508760" indent="-108585">
              <a:lnSpc>
                <a:spcPct val="121200"/>
              </a:lnSpc>
              <a:spcBef>
                <a:spcPts val="250"/>
              </a:spcBef>
              <a:buChar char="•"/>
              <a:tabLst>
                <a:tab pos="222885" algn="l"/>
              </a:tabLst>
            </a:pP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Living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things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need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food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grow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and 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92526"/>
                </a:solidFill>
                <a:latin typeface="Trebuchet MS"/>
                <a:cs typeface="Trebuchet MS"/>
              </a:rPr>
              <a:t>be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strong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EE342E"/>
                </a:solidFill>
                <a:latin typeface="Trebuchet MS"/>
                <a:cs typeface="Trebuchet MS"/>
              </a:rPr>
              <a:t>healthy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  <a:p>
            <a:pPr marL="222250" indent="-108585">
              <a:lnSpc>
                <a:spcPct val="100000"/>
              </a:lnSpc>
              <a:spcBef>
                <a:spcPts val="844"/>
              </a:spcBef>
              <a:buChar char="•"/>
              <a:tabLst>
                <a:tab pos="222885" algn="l"/>
              </a:tabLst>
            </a:pP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Plants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can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make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their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own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92526"/>
                </a:solidFill>
                <a:latin typeface="Trebuchet MS"/>
                <a:cs typeface="Trebuchet MS"/>
              </a:rPr>
              <a:t>food,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but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animals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cannot.</a:t>
            </a:r>
            <a:endParaRPr sz="1100">
              <a:latin typeface="Trebuchet MS"/>
              <a:cs typeface="Trebuchet MS"/>
            </a:endParaRPr>
          </a:p>
          <a:p>
            <a:pPr marL="222250" marR="1149350" indent="-108585">
              <a:lnSpc>
                <a:spcPct val="121200"/>
              </a:lnSpc>
              <a:spcBef>
                <a:spcPts val="570"/>
              </a:spcBef>
              <a:buChar char="•"/>
              <a:tabLst>
                <a:tab pos="222885" algn="l"/>
              </a:tabLst>
            </a:pPr>
            <a:r>
              <a:rPr sz="1100" spc="-8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stay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b="1" spc="-30" dirty="0">
                <a:solidFill>
                  <a:srgbClr val="EE342E"/>
                </a:solidFill>
                <a:latin typeface="Trebuchet MS"/>
                <a:cs typeface="Trebuchet MS"/>
              </a:rPr>
              <a:t>healthy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,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humans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need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92526"/>
                </a:solidFill>
                <a:latin typeface="Trebuchet MS"/>
                <a:cs typeface="Trebuchet MS"/>
              </a:rPr>
              <a:t>exercise, 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eat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EE342E"/>
                </a:solidFill>
                <a:latin typeface="Trebuchet MS"/>
                <a:cs typeface="Trebuchet MS"/>
              </a:rPr>
              <a:t>healthy</a:t>
            </a:r>
            <a:r>
              <a:rPr sz="1100" b="1" spc="-45" dirty="0">
                <a:solidFill>
                  <a:srgbClr val="EE342E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diet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92526"/>
                </a:solidFill>
                <a:latin typeface="Trebuchet MS"/>
                <a:cs typeface="Trebuchet MS"/>
              </a:rPr>
              <a:t>be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hygienic.</a:t>
            </a:r>
            <a:endParaRPr sz="1100">
              <a:latin typeface="Trebuchet MS"/>
              <a:cs typeface="Trebuchet MS"/>
            </a:endParaRPr>
          </a:p>
          <a:p>
            <a:pPr marL="222250" marR="1313815" indent="-108585">
              <a:lnSpc>
                <a:spcPct val="121200"/>
              </a:lnSpc>
              <a:spcBef>
                <a:spcPts val="565"/>
              </a:spcBef>
              <a:buChar char="•"/>
              <a:tabLst>
                <a:tab pos="222885" algn="l"/>
              </a:tabLst>
            </a:pP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Animals,</a:t>
            </a: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including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humans,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need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food, 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water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air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stay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alive.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4392000" y="612004"/>
          <a:ext cx="5939790" cy="606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-1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Nutrient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Found</a:t>
                      </a:r>
                      <a:r>
                        <a:rPr sz="1100" b="1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in...</a:t>
                      </a:r>
                      <a:r>
                        <a:rPr sz="1100" b="1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(examples)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100" b="1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100" b="1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does/they</a:t>
                      </a:r>
                      <a:r>
                        <a:rPr sz="1100" b="1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carbohydrates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helps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growth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repair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fibre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44145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helps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digest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food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1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1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have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eaten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fats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vitamins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keep</a:t>
                      </a:r>
                      <a:r>
                        <a:rPr sz="11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1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healthy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minerals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keep</a:t>
                      </a:r>
                      <a:r>
                        <a:rPr sz="11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1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healthy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water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96215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moves</a:t>
                      </a:r>
                      <a:r>
                        <a:rPr sz="11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nutrients</a:t>
                      </a:r>
                      <a:r>
                        <a:rPr sz="1100" b="1" spc="-3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around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1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body</a:t>
                      </a:r>
                      <a:r>
                        <a:rPr sz="11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1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helps</a:t>
                      </a:r>
                      <a:r>
                        <a:rPr sz="11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 get</a:t>
                      </a:r>
                      <a:r>
                        <a:rPr sz="11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rid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waste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794F5487-467E-A0BF-584B-21B06AB35BD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60176" y="6791281"/>
            <a:ext cx="609653" cy="5974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B66DCB3-5F85-DF55-C2B6-B29A29EF3109}"/>
              </a:ext>
            </a:extLst>
          </p:cNvPr>
          <p:cNvSpPr txBox="1"/>
          <p:nvPr/>
        </p:nvSpPr>
        <p:spPr>
          <a:xfrm>
            <a:off x="196776" y="6902158"/>
            <a:ext cx="1003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Year 3/4 </a:t>
            </a:r>
            <a:r>
              <a:rPr lang="en-GB" sz="1400" b="1" dirty="0"/>
              <a:t>Spring Term 1 Year B  </a:t>
            </a:r>
            <a:r>
              <a:rPr lang="en-GB" sz="1400" dirty="0"/>
              <a:t>Science Knowledge Organiser                       </a:t>
            </a:r>
            <a:r>
              <a:rPr lang="en-GB" sz="1400" dirty="0">
                <a:latin typeface="Trebuchet MS" panose="020B0603020202020204" pitchFamily="34" charset="0"/>
              </a:rPr>
              <a:t>St Mary’s Catholic Primary School</a:t>
            </a:r>
            <a:r>
              <a:rPr lang="en-GB" sz="1400" dirty="0"/>
              <a:t> 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0000" y="612004"/>
          <a:ext cx="3239770" cy="2609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365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3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Vocabulary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6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-1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vertebrate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animals</a:t>
                      </a:r>
                      <a:r>
                        <a:rPr sz="1100" spc="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100" spc="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backbones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-10" dirty="0">
                          <a:solidFill>
                            <a:srgbClr val="009F8F"/>
                          </a:solidFill>
                          <a:latin typeface="Trebuchet MS"/>
                          <a:cs typeface="Trebuchet MS"/>
                        </a:rPr>
                        <a:t>invertebrate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animals</a:t>
                      </a:r>
                      <a:r>
                        <a:rPr sz="1100" spc="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without</a:t>
                      </a:r>
                      <a:r>
                        <a:rPr sz="1100" spc="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backbones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muscles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24154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soft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tissues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1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body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contract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relax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cause</a:t>
                      </a:r>
                      <a:r>
                        <a:rPr sz="11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movement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tendons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784225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cords</a:t>
                      </a:r>
                      <a:r>
                        <a:rPr sz="11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1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join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muscles</a:t>
                      </a:r>
                      <a:r>
                        <a:rPr sz="11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1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bones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joints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86385">
                        <a:lnSpc>
                          <a:spcPct val="1212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areas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where</a:t>
                      </a:r>
                      <a:r>
                        <a:rPr sz="11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two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1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more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bones</a:t>
                      </a:r>
                      <a:r>
                        <a:rPr sz="11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fitted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together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180009"/>
            <a:ext cx="10692130" cy="285115"/>
          </a:xfrm>
          <a:custGeom>
            <a:avLst/>
            <a:gdLst/>
            <a:ahLst/>
            <a:cxnLst/>
            <a:rect l="l" t="t" r="r" b="b"/>
            <a:pathLst>
              <a:path w="10692130" h="285115">
                <a:moveTo>
                  <a:pt x="10692003" y="0"/>
                </a:moveTo>
                <a:lnTo>
                  <a:pt x="0" y="0"/>
                </a:lnTo>
                <a:lnTo>
                  <a:pt x="0" y="285064"/>
                </a:lnTo>
                <a:lnTo>
                  <a:pt x="10692003" y="285064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9" y="190979"/>
            <a:ext cx="2225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Animals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Humans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79995" y="603008"/>
            <a:ext cx="3258820" cy="6084570"/>
            <a:chOff x="7079995" y="603008"/>
            <a:chExt cx="3258820" cy="6084570"/>
          </a:xfrm>
        </p:grpSpPr>
        <p:sp>
          <p:nvSpPr>
            <p:cNvPr id="7" name="object 7"/>
            <p:cNvSpPr/>
            <p:nvPr/>
          </p:nvSpPr>
          <p:spPr>
            <a:xfrm>
              <a:off x="7086345" y="609358"/>
              <a:ext cx="3246120" cy="6071870"/>
            </a:xfrm>
            <a:custGeom>
              <a:avLst/>
              <a:gdLst/>
              <a:ahLst/>
              <a:cxnLst/>
              <a:rect l="l" t="t" r="r" b="b"/>
              <a:pathLst>
                <a:path w="3246120" h="6071870">
                  <a:moveTo>
                    <a:pt x="0" y="6071298"/>
                  </a:moveTo>
                  <a:lnTo>
                    <a:pt x="3245650" y="6071298"/>
                  </a:lnTo>
                  <a:lnTo>
                    <a:pt x="3245650" y="0"/>
                  </a:lnTo>
                  <a:lnTo>
                    <a:pt x="0" y="0"/>
                  </a:lnTo>
                  <a:lnTo>
                    <a:pt x="0" y="6071298"/>
                  </a:lnTo>
                  <a:close/>
                </a:path>
              </a:pathLst>
            </a:custGeom>
            <a:ln w="12700">
              <a:solidFill>
                <a:srgbClr val="ADAF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1803" y="1231050"/>
              <a:ext cx="1397991" cy="50759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26345" y="618350"/>
            <a:ext cx="3239770" cy="1278890"/>
          </a:xfrm>
          <a:prstGeom prst="rect">
            <a:avLst/>
          </a:prstGeom>
          <a:ln w="12700">
            <a:solidFill>
              <a:srgbClr val="ADAFB2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530"/>
              </a:spcBef>
            </a:pP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Skeletons</a:t>
            </a: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do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three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important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jobs:</a:t>
            </a:r>
            <a:endParaRPr sz="1100">
              <a:latin typeface="Trebuchet MS"/>
              <a:cs typeface="Trebuchet MS"/>
            </a:endParaRPr>
          </a:p>
          <a:p>
            <a:pPr marL="22225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222885" algn="l"/>
              </a:tabLst>
            </a:pP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protect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organs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inside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100" spc="-4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body;</a:t>
            </a:r>
            <a:endParaRPr sz="1100">
              <a:latin typeface="Trebuchet MS"/>
              <a:cs typeface="Trebuchet MS"/>
            </a:endParaRPr>
          </a:p>
          <a:p>
            <a:pPr marL="222250" indent="-108585">
              <a:lnSpc>
                <a:spcPct val="100000"/>
              </a:lnSpc>
              <a:spcBef>
                <a:spcPts val="560"/>
              </a:spcBef>
              <a:buChar char="•"/>
              <a:tabLst>
                <a:tab pos="222885" algn="l"/>
              </a:tabLst>
            </a:pP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allow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movement;</a:t>
            </a:r>
            <a:endParaRPr sz="1100">
              <a:latin typeface="Trebuchet MS"/>
              <a:cs typeface="Trebuchet MS"/>
            </a:endParaRPr>
          </a:p>
          <a:p>
            <a:pPr marL="22225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222885" algn="l"/>
              </a:tabLst>
            </a:pP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support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body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stop</a:t>
            </a:r>
            <a:r>
              <a:rPr sz="1100" spc="-5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endParaRPr sz="1100">
              <a:latin typeface="Trebuchet MS"/>
              <a:cs typeface="Trebuchet MS"/>
            </a:endParaRPr>
          </a:p>
          <a:p>
            <a:pPr marL="22225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292526"/>
                </a:solidFill>
                <a:latin typeface="Gill Sans MT"/>
                <a:cs typeface="Gill Sans MT"/>
              </a:rPr>
              <a:t>from</a:t>
            </a:r>
            <a:r>
              <a:rPr sz="1100" spc="25" dirty="0">
                <a:solidFill>
                  <a:srgbClr val="292526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292526"/>
                </a:solidFill>
                <a:latin typeface="Gill Sans MT"/>
                <a:cs typeface="Gill Sans MT"/>
              </a:rPr>
              <a:t>falling</a:t>
            </a:r>
            <a:r>
              <a:rPr sz="1100" spc="25" dirty="0">
                <a:solidFill>
                  <a:srgbClr val="292526"/>
                </a:solidFill>
                <a:latin typeface="Gill Sans MT"/>
                <a:cs typeface="Gill Sans MT"/>
              </a:rPr>
              <a:t> </a:t>
            </a:r>
            <a:r>
              <a:rPr sz="1100" dirty="0">
                <a:solidFill>
                  <a:srgbClr val="292526"/>
                </a:solidFill>
                <a:latin typeface="Gill Sans MT"/>
                <a:cs typeface="Gill Sans MT"/>
              </a:rPr>
              <a:t>on</a:t>
            </a:r>
            <a:r>
              <a:rPr sz="1100" spc="25" dirty="0">
                <a:solidFill>
                  <a:srgbClr val="292526"/>
                </a:solidFill>
                <a:latin typeface="Gill Sans MT"/>
                <a:cs typeface="Gill Sans MT"/>
              </a:rPr>
              <a:t> </a:t>
            </a:r>
            <a:r>
              <a:rPr sz="1100" dirty="0">
                <a:solidFill>
                  <a:srgbClr val="292526"/>
                </a:solidFill>
                <a:latin typeface="Gill Sans MT"/>
                <a:cs typeface="Gill Sans MT"/>
              </a:rPr>
              <a:t>the</a:t>
            </a:r>
            <a:r>
              <a:rPr sz="1100" spc="25" dirty="0">
                <a:solidFill>
                  <a:srgbClr val="292526"/>
                </a:solidFill>
                <a:latin typeface="Gill Sans MT"/>
                <a:cs typeface="Gill Sans MT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Gill Sans MT"/>
                <a:cs typeface="Gill Sans MT"/>
              </a:rPr>
              <a:t>floor.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7999" y="2036466"/>
            <a:ext cx="30365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1200"/>
              </a:lnSpc>
              <a:spcBef>
                <a:spcPts val="100"/>
              </a:spcBef>
            </a:pP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Skeletal </a:t>
            </a:r>
            <a:r>
              <a:rPr sz="1100" b="1" spc="-20" dirty="0">
                <a:solidFill>
                  <a:srgbClr val="F177AE"/>
                </a:solidFill>
                <a:latin typeface="Trebuchet MS"/>
                <a:cs typeface="Trebuchet MS"/>
              </a:rPr>
              <a:t>muscles</a:t>
            </a:r>
            <a:r>
              <a:rPr sz="1100" b="1" spc="-25" dirty="0">
                <a:solidFill>
                  <a:srgbClr val="F177AE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work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pairs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to </a:t>
            </a:r>
            <a:r>
              <a:rPr sz="1100" spc="-30" dirty="0">
                <a:solidFill>
                  <a:srgbClr val="292526"/>
                </a:solidFill>
                <a:latin typeface="Trebuchet MS"/>
                <a:cs typeface="Trebuchet MS"/>
              </a:rPr>
              <a:t>move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bones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they</a:t>
            </a:r>
            <a:r>
              <a:rPr sz="11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are</a:t>
            </a:r>
            <a:r>
              <a:rPr sz="11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attached</a:t>
            </a:r>
            <a:r>
              <a:rPr sz="11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1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by</a:t>
            </a:r>
            <a:r>
              <a:rPr sz="11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taking</a:t>
            </a:r>
            <a:r>
              <a:rPr sz="11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turns</a:t>
            </a:r>
            <a:r>
              <a:rPr sz="11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1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contract 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(get</a:t>
            </a: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shorter)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relax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(get</a:t>
            </a:r>
            <a:r>
              <a:rPr sz="11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longer).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26345" y="2017318"/>
            <a:ext cx="3239770" cy="2620645"/>
          </a:xfrm>
          <a:custGeom>
            <a:avLst/>
            <a:gdLst/>
            <a:ahLst/>
            <a:cxnLst/>
            <a:rect l="l" t="t" r="r" b="b"/>
            <a:pathLst>
              <a:path w="3239770" h="2620645">
                <a:moveTo>
                  <a:pt x="0" y="2620340"/>
                </a:moveTo>
                <a:lnTo>
                  <a:pt x="3239300" y="2620340"/>
                </a:lnTo>
                <a:lnTo>
                  <a:pt x="3239300" y="0"/>
                </a:lnTo>
                <a:lnTo>
                  <a:pt x="0" y="0"/>
                </a:lnTo>
                <a:lnTo>
                  <a:pt x="0" y="2620340"/>
                </a:lnTo>
                <a:close/>
              </a:path>
            </a:pathLst>
          </a:custGeom>
          <a:ln w="12700">
            <a:solidFill>
              <a:srgbClr val="ADAF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98826" y="1326177"/>
            <a:ext cx="3009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skull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4382" y="1910595"/>
            <a:ext cx="467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292526"/>
                </a:solidFill>
                <a:latin typeface="Trebuchet MS"/>
                <a:cs typeface="Trebuchet MS"/>
              </a:rPr>
              <a:t>clavicle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26036" y="2104905"/>
            <a:ext cx="4832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scapula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82188" y="2793365"/>
            <a:ext cx="548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humerus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3948" y="2579258"/>
            <a:ext cx="63627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ribcage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rebuchet MS"/>
              <a:cs typeface="Trebuchet MS"/>
            </a:endParaRPr>
          </a:p>
          <a:p>
            <a:pPr marL="122555" marR="5080" indent="-45720">
              <a:lnSpc>
                <a:spcPts val="1100"/>
              </a:lnSpc>
              <a:spcBef>
                <a:spcPts val="5"/>
              </a:spcBef>
            </a:pPr>
            <a:r>
              <a:rPr sz="1100" spc="-40" dirty="0">
                <a:solidFill>
                  <a:srgbClr val="292526"/>
                </a:solidFill>
                <a:latin typeface="Trebuchet MS"/>
                <a:cs typeface="Trebuchet MS"/>
              </a:rPr>
              <a:t>vertebral </a:t>
            </a: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column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45597" y="3364891"/>
            <a:ext cx="358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pelvis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0039" y="3373892"/>
            <a:ext cx="53848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ulna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radius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44036" y="4419605"/>
            <a:ext cx="372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292526"/>
                </a:solidFill>
                <a:latin typeface="Trebuchet MS"/>
                <a:cs typeface="Trebuchet MS"/>
              </a:rPr>
              <a:t>femur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01795" y="5163956"/>
            <a:ext cx="464184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tibia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r>
              <a:rPr sz="1100" spc="-10" dirty="0">
                <a:solidFill>
                  <a:srgbClr val="292526"/>
                </a:solidFill>
                <a:latin typeface="Trebuchet MS"/>
                <a:cs typeface="Trebuchet MS"/>
              </a:rPr>
              <a:t>fibula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637513" y="1420877"/>
            <a:ext cx="2194560" cy="4153535"/>
            <a:chOff x="7637513" y="1420877"/>
            <a:chExt cx="2194560" cy="4153535"/>
          </a:xfrm>
        </p:grpSpPr>
        <p:sp>
          <p:nvSpPr>
            <p:cNvPr id="22" name="object 22"/>
            <p:cNvSpPr/>
            <p:nvPr/>
          </p:nvSpPr>
          <p:spPr>
            <a:xfrm>
              <a:off x="7721338" y="1441197"/>
              <a:ext cx="862965" cy="0"/>
            </a:xfrm>
            <a:custGeom>
              <a:avLst/>
              <a:gdLst/>
              <a:ahLst/>
              <a:cxnLst/>
              <a:rect l="l" t="t" r="r" b="b"/>
              <a:pathLst>
                <a:path w="862965">
                  <a:moveTo>
                    <a:pt x="0" y="0"/>
                  </a:moveTo>
                  <a:lnTo>
                    <a:pt x="862342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63360" y="142087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40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51079" y="2228924"/>
              <a:ext cx="450215" cy="0"/>
            </a:xfrm>
            <a:custGeom>
              <a:avLst/>
              <a:gdLst/>
              <a:ahLst/>
              <a:cxnLst/>
              <a:rect l="l" t="t" r="r" b="b"/>
              <a:pathLst>
                <a:path w="450215">
                  <a:moveTo>
                    <a:pt x="44975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30754" y="220860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75272" y="2035995"/>
              <a:ext cx="614680" cy="0"/>
            </a:xfrm>
            <a:custGeom>
              <a:avLst/>
              <a:gdLst/>
              <a:ahLst/>
              <a:cxnLst/>
              <a:rect l="l" t="t" r="r" b="b"/>
              <a:pathLst>
                <a:path w="614679">
                  <a:moveTo>
                    <a:pt x="0" y="0"/>
                  </a:moveTo>
                  <a:lnTo>
                    <a:pt x="614603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69555" y="201567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87024" y="2685279"/>
              <a:ext cx="777875" cy="0"/>
            </a:xfrm>
            <a:custGeom>
              <a:avLst/>
              <a:gdLst/>
              <a:ahLst/>
              <a:cxnLst/>
              <a:rect l="l" t="t" r="r" b="b"/>
              <a:pathLst>
                <a:path w="777875">
                  <a:moveTo>
                    <a:pt x="0" y="0"/>
                  </a:moveTo>
                  <a:lnTo>
                    <a:pt x="777849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44560" y="266495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36277" y="2908385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30775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15957" y="288806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77336" y="3488910"/>
              <a:ext cx="501015" cy="0"/>
            </a:xfrm>
            <a:custGeom>
              <a:avLst/>
              <a:gdLst/>
              <a:ahLst/>
              <a:cxnLst/>
              <a:rect l="l" t="t" r="r" b="b"/>
              <a:pathLst>
                <a:path w="501015">
                  <a:moveTo>
                    <a:pt x="0" y="0"/>
                  </a:moveTo>
                  <a:lnTo>
                    <a:pt x="500468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7488" y="346859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37513" y="3748731"/>
              <a:ext cx="550545" cy="0"/>
            </a:xfrm>
            <a:custGeom>
              <a:avLst/>
              <a:gdLst/>
              <a:ahLst/>
              <a:cxnLst/>
              <a:rect l="l" t="t" r="r" b="b"/>
              <a:pathLst>
                <a:path w="550545">
                  <a:moveTo>
                    <a:pt x="0" y="0"/>
                  </a:moveTo>
                  <a:lnTo>
                    <a:pt x="549986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67174" y="372841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08196" y="4543624"/>
              <a:ext cx="614680" cy="0"/>
            </a:xfrm>
            <a:custGeom>
              <a:avLst/>
              <a:gdLst/>
              <a:ahLst/>
              <a:cxnLst/>
              <a:rect l="l" t="t" r="r" b="b"/>
              <a:pathLst>
                <a:path w="614679">
                  <a:moveTo>
                    <a:pt x="61460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87878" y="452330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31896" y="5278974"/>
              <a:ext cx="614680" cy="0"/>
            </a:xfrm>
            <a:custGeom>
              <a:avLst/>
              <a:gdLst/>
              <a:ahLst/>
              <a:cxnLst/>
              <a:rect l="l" t="t" r="r" b="b"/>
              <a:pathLst>
                <a:path w="614679">
                  <a:moveTo>
                    <a:pt x="61460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11577" y="525865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20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40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20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1427" y="5553524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36636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91112" y="553320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11435" y="3488910"/>
              <a:ext cx="820419" cy="0"/>
            </a:xfrm>
            <a:custGeom>
              <a:avLst/>
              <a:gdLst/>
              <a:ahLst/>
              <a:cxnLst/>
              <a:rect l="l" t="t" r="r" b="b"/>
              <a:pathLst>
                <a:path w="820420">
                  <a:moveTo>
                    <a:pt x="82007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91112" y="346859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77100" y="3082315"/>
              <a:ext cx="899794" cy="0"/>
            </a:xfrm>
            <a:custGeom>
              <a:avLst/>
              <a:gdLst/>
              <a:ahLst/>
              <a:cxnLst/>
              <a:rect l="l" t="t" r="r" b="b"/>
              <a:pathLst>
                <a:path w="899795">
                  <a:moveTo>
                    <a:pt x="0" y="0"/>
                  </a:moveTo>
                  <a:lnTo>
                    <a:pt x="899579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56359" y="306199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320" y="0"/>
                  </a:moveTo>
                  <a:lnTo>
                    <a:pt x="12408" y="1596"/>
                  </a:lnTo>
                  <a:lnTo>
                    <a:pt x="5949" y="5949"/>
                  </a:lnTo>
                  <a:lnTo>
                    <a:pt x="1596" y="12408"/>
                  </a:lnTo>
                  <a:lnTo>
                    <a:pt x="0" y="20319"/>
                  </a:lnTo>
                  <a:lnTo>
                    <a:pt x="1596" y="28231"/>
                  </a:lnTo>
                  <a:lnTo>
                    <a:pt x="5949" y="34690"/>
                  </a:lnTo>
                  <a:lnTo>
                    <a:pt x="12408" y="39043"/>
                  </a:lnTo>
                  <a:lnTo>
                    <a:pt x="20320" y="40639"/>
                  </a:lnTo>
                  <a:lnTo>
                    <a:pt x="28231" y="39043"/>
                  </a:lnTo>
                  <a:lnTo>
                    <a:pt x="34690" y="34690"/>
                  </a:lnTo>
                  <a:lnTo>
                    <a:pt x="39043" y="28231"/>
                  </a:lnTo>
                  <a:lnTo>
                    <a:pt x="40640" y="20319"/>
                  </a:lnTo>
                  <a:lnTo>
                    <a:pt x="39043" y="12408"/>
                  </a:lnTo>
                  <a:lnTo>
                    <a:pt x="34690" y="5949"/>
                  </a:lnTo>
                  <a:lnTo>
                    <a:pt x="28231" y="15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8383" y="5424164"/>
            <a:ext cx="1454134" cy="1180127"/>
          </a:xfrm>
          <a:prstGeom prst="rect">
            <a:avLst/>
          </a:prstGeom>
        </p:spPr>
      </p:pic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347299" y="3366222"/>
          <a:ext cx="6612889" cy="331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b="1" spc="-1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vertebrate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324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endoskeleton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ADAFB2"/>
                      </a:solidFill>
                      <a:prstDash val="solid"/>
                    </a:lnL>
                    <a:lnT w="12700">
                      <a:solidFill>
                        <a:srgbClr val="ADAFB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635" marR="372745" indent="-108585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100" spc="1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a</a:t>
                      </a:r>
                      <a:r>
                        <a:rPr sz="11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skeleton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on</a:t>
                      </a:r>
                      <a:r>
                        <a:rPr sz="11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inside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body</a:t>
                      </a:r>
                      <a:r>
                        <a:rPr sz="11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supports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protects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it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ADAFB2"/>
                      </a:solidFill>
                      <a:prstDash val="solid"/>
                    </a:lnR>
                    <a:lnT w="12700">
                      <a:solidFill>
                        <a:srgbClr val="ADAFB2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754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contract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DAFB2"/>
                      </a:solidFill>
                      <a:prstDash val="solid"/>
                    </a:lnL>
                    <a:lnB w="12700">
                      <a:solidFill>
                        <a:srgbClr val="ADAFB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relax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ADAF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5">
                <a:tc gridSpan="3"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spc="-10" dirty="0">
                          <a:solidFill>
                            <a:srgbClr val="009F8F"/>
                          </a:solidFill>
                          <a:latin typeface="Trebuchet MS"/>
                          <a:cs typeface="Trebuchet MS"/>
                        </a:rPr>
                        <a:t>invertebrate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ADAFB2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DAFB2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0" marR="106680" indent="5080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skeleton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made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fluid-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filled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compartment</a:t>
                      </a:r>
                      <a:r>
                        <a:rPr sz="11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body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called </a:t>
                      </a:r>
                      <a:r>
                        <a:rPr sz="11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1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coelom,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mainly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found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1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soft-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bodied</a:t>
                      </a:r>
                      <a:r>
                        <a:rPr sz="11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animals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ADAFB2"/>
                      </a:solidFill>
                      <a:prstDash val="solid"/>
                    </a:lnR>
                    <a:lnT w="12700">
                      <a:solidFill>
                        <a:srgbClr val="ADAFB2"/>
                      </a:solidFill>
                      <a:prstDash val="solid"/>
                    </a:lnT>
                    <a:lnB w="12700">
                      <a:solidFill>
                        <a:srgbClr val="ADAF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325">
                <a:tc gridSpan="3">
                  <a:txBody>
                    <a:bodyPr/>
                    <a:lstStyle/>
                    <a:p>
                      <a:pPr marL="1878964" algn="just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b="1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exoskeleton</a:t>
                      </a:r>
                      <a:r>
                        <a:rPr sz="1100" b="1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1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1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skeleton</a:t>
                      </a:r>
                      <a:r>
                        <a:rPr sz="11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2734945" marR="313690" algn="just">
                        <a:lnSpc>
                          <a:spcPct val="121200"/>
                        </a:lnSpc>
                      </a:pP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outside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1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body</a:t>
                      </a:r>
                      <a:r>
                        <a:rPr sz="11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that </a:t>
                      </a:r>
                      <a:r>
                        <a:rPr sz="11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supports</a:t>
                      </a:r>
                      <a:r>
                        <a:rPr sz="11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protects</a:t>
                      </a:r>
                      <a:r>
                        <a:rPr sz="11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ADAFB2"/>
                      </a:solidFill>
                      <a:prstDash val="solid"/>
                    </a:lnL>
                    <a:lnB w="12700">
                      <a:solidFill>
                        <a:srgbClr val="ADAFB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b="1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hydrostatic</a:t>
                      </a:r>
                      <a:r>
                        <a:rPr sz="1100" b="1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skeleton</a:t>
                      </a:r>
                      <a:r>
                        <a:rPr sz="1100" b="1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9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7790" marB="0">
                    <a:lnB w="12700">
                      <a:solidFill>
                        <a:srgbClr val="ADAFB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ADAFB2"/>
                      </a:solidFill>
                      <a:prstDash val="solid"/>
                    </a:lnR>
                    <a:lnT w="12700">
                      <a:solidFill>
                        <a:srgbClr val="ADAFB2"/>
                      </a:solidFill>
                      <a:prstDash val="solid"/>
                    </a:lnT>
                    <a:lnB w="12700">
                      <a:solidFill>
                        <a:srgbClr val="ADAF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8" name="object 48"/>
          <p:cNvGrpSpPr/>
          <p:nvPr/>
        </p:nvGrpSpPr>
        <p:grpSpPr>
          <a:xfrm>
            <a:off x="4198019" y="4909480"/>
            <a:ext cx="785495" cy="256540"/>
            <a:chOff x="4198019" y="4909480"/>
            <a:chExt cx="785495" cy="256540"/>
          </a:xfrm>
        </p:grpSpPr>
        <p:sp>
          <p:nvSpPr>
            <p:cNvPr id="49" name="object 49"/>
            <p:cNvSpPr/>
            <p:nvPr/>
          </p:nvSpPr>
          <p:spPr>
            <a:xfrm>
              <a:off x="4204369" y="4915830"/>
              <a:ext cx="749935" cy="190500"/>
            </a:xfrm>
            <a:custGeom>
              <a:avLst/>
              <a:gdLst/>
              <a:ahLst/>
              <a:cxnLst/>
              <a:rect l="l" t="t" r="r" b="b"/>
              <a:pathLst>
                <a:path w="749935" h="190500">
                  <a:moveTo>
                    <a:pt x="0" y="2463"/>
                  </a:moveTo>
                  <a:lnTo>
                    <a:pt x="749566" y="0"/>
                  </a:lnTo>
                  <a:lnTo>
                    <a:pt x="749566" y="190093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24698" y="5085678"/>
              <a:ext cx="59055" cy="80645"/>
            </a:xfrm>
            <a:custGeom>
              <a:avLst/>
              <a:gdLst/>
              <a:ahLst/>
              <a:cxnLst/>
              <a:rect l="l" t="t" r="r" b="b"/>
              <a:pathLst>
                <a:path w="59054" h="80645">
                  <a:moveTo>
                    <a:pt x="58470" y="0"/>
                  </a:moveTo>
                  <a:lnTo>
                    <a:pt x="0" y="0"/>
                  </a:lnTo>
                  <a:lnTo>
                    <a:pt x="29235" y="80327"/>
                  </a:lnTo>
                  <a:lnTo>
                    <a:pt x="5847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561364" y="4909480"/>
            <a:ext cx="785495" cy="256540"/>
            <a:chOff x="2561364" y="4909480"/>
            <a:chExt cx="785495" cy="256540"/>
          </a:xfrm>
        </p:grpSpPr>
        <p:sp>
          <p:nvSpPr>
            <p:cNvPr id="52" name="object 52"/>
            <p:cNvSpPr/>
            <p:nvPr/>
          </p:nvSpPr>
          <p:spPr>
            <a:xfrm>
              <a:off x="2590595" y="4915830"/>
              <a:ext cx="749935" cy="190500"/>
            </a:xfrm>
            <a:custGeom>
              <a:avLst/>
              <a:gdLst/>
              <a:ahLst/>
              <a:cxnLst/>
              <a:rect l="l" t="t" r="r" b="b"/>
              <a:pathLst>
                <a:path w="749935" h="190500">
                  <a:moveTo>
                    <a:pt x="749566" y="2463"/>
                  </a:moveTo>
                  <a:lnTo>
                    <a:pt x="0" y="0"/>
                  </a:lnTo>
                  <a:lnTo>
                    <a:pt x="0" y="190093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61364" y="5085678"/>
              <a:ext cx="59055" cy="80645"/>
            </a:xfrm>
            <a:custGeom>
              <a:avLst/>
              <a:gdLst/>
              <a:ahLst/>
              <a:cxnLst/>
              <a:rect l="l" t="t" r="r" b="b"/>
              <a:pathLst>
                <a:path w="59055" h="80645">
                  <a:moveTo>
                    <a:pt x="58470" y="0"/>
                  </a:moveTo>
                  <a:lnTo>
                    <a:pt x="0" y="0"/>
                  </a:lnTo>
                  <a:lnTo>
                    <a:pt x="29235" y="80327"/>
                  </a:lnTo>
                  <a:lnTo>
                    <a:pt x="5847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3474" y="3000873"/>
            <a:ext cx="1181684" cy="104744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8377" y="2825065"/>
            <a:ext cx="1350110" cy="132933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133" y="4051986"/>
            <a:ext cx="938219" cy="2635021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1240155" y="3657377"/>
            <a:ext cx="59055" cy="158750"/>
            <a:chOff x="1240155" y="3657377"/>
            <a:chExt cx="59055" cy="158750"/>
          </a:xfrm>
        </p:grpSpPr>
        <p:sp>
          <p:nvSpPr>
            <p:cNvPr id="58" name="object 58"/>
            <p:cNvSpPr/>
            <p:nvPr/>
          </p:nvSpPr>
          <p:spPr>
            <a:xfrm>
              <a:off x="1269390" y="3657377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221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40155" y="3735350"/>
              <a:ext cx="59055" cy="80645"/>
            </a:xfrm>
            <a:custGeom>
              <a:avLst/>
              <a:gdLst/>
              <a:ahLst/>
              <a:cxnLst/>
              <a:rect l="l" t="t" r="r" b="b"/>
              <a:pathLst>
                <a:path w="59055" h="80645">
                  <a:moveTo>
                    <a:pt x="58470" y="0"/>
                  </a:moveTo>
                  <a:lnTo>
                    <a:pt x="0" y="0"/>
                  </a:lnTo>
                  <a:lnTo>
                    <a:pt x="29235" y="80327"/>
                  </a:lnTo>
                  <a:lnTo>
                    <a:pt x="5847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0" name="object 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64180" y="5478653"/>
            <a:ext cx="1111499" cy="108353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85834B6-FB67-8180-A13F-DEA607F080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6330" y="6790083"/>
            <a:ext cx="609653" cy="59746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DD31559-4BE3-0998-D583-B7AC811A82C6}"/>
              </a:ext>
            </a:extLst>
          </p:cNvPr>
          <p:cNvSpPr txBox="1"/>
          <p:nvPr/>
        </p:nvSpPr>
        <p:spPr>
          <a:xfrm>
            <a:off x="196776" y="6902158"/>
            <a:ext cx="1003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Year 3/4 </a:t>
            </a:r>
            <a:r>
              <a:rPr lang="en-GB" sz="1400" b="1" dirty="0"/>
              <a:t>Spring </a:t>
            </a:r>
            <a:r>
              <a:rPr lang="en-GB" sz="1400" b="1"/>
              <a:t>Term </a:t>
            </a:r>
            <a:r>
              <a:rPr lang="en-GB" sz="1400" b="1" dirty="0"/>
              <a:t>1</a:t>
            </a:r>
            <a:r>
              <a:rPr lang="en-GB" sz="1400" b="1"/>
              <a:t> </a:t>
            </a:r>
            <a:r>
              <a:rPr lang="en-GB" sz="1400" b="1" dirty="0"/>
              <a:t>Year B  </a:t>
            </a:r>
            <a:r>
              <a:rPr lang="en-GB" sz="1400" dirty="0"/>
              <a:t>Science Knowledge Organiser                       </a:t>
            </a:r>
            <a:r>
              <a:rPr lang="en-GB" sz="1400" dirty="0">
                <a:latin typeface="Trebuchet MS" panose="020B0603020202020204" pitchFamily="34" charset="0"/>
              </a:rPr>
              <a:t>St Mary’s Catholic Primary School</a:t>
            </a:r>
            <a:r>
              <a:rPr lang="en-GB" sz="1400" dirty="0"/>
              <a:t> 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375</Words>
  <Application>Microsoft Office PowerPoint</Application>
  <PresentationFormat>Custom</PresentationFormat>
  <Paragraphs>107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 Narrow</vt:lpstr>
      <vt:lpstr>Trebuchet MS</vt:lpstr>
      <vt:lpstr>Times New Roman</vt:lpstr>
      <vt:lpstr>Gill Sans MT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Mckenna</dc:creator>
  <cp:lastModifiedBy>Rebecca Mckenna</cp:lastModifiedBy>
  <cp:revision>1</cp:revision>
  <dcterms:created xsi:type="dcterms:W3CDTF">2022-07-29T03:04:39Z</dcterms:created>
  <dcterms:modified xsi:type="dcterms:W3CDTF">2022-08-31T14:57:50Z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2022-01-12T00:00:00Z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2022-07-29T00:00:00Z</vt:filetime>
  </property>
</Properties>
</file>